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9" r:id="rId13"/>
    <p:sldId id="266" r:id="rId14"/>
    <p:sldId id="267" r:id="rId15"/>
    <p:sldId id="268" r:id="rId16"/>
    <p:sldId id="270" r:id="rId17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 varScale="1">
        <p:scale>
          <a:sx n="84" d="100"/>
          <a:sy n="84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87595-5E34-433B-AEB5-40CA2388BA67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9539E-3A85-4932-9BEF-FE4E13EC47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01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629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69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692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877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6472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66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507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342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32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21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684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61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983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580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610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314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1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E6ACA39-359F-4B65-8991-CAC6A2C81723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1552A003-8DA1-445C-BD6C-811CC1230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9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83432" y="3573016"/>
            <a:ext cx="10441160" cy="26776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СТРАТЕГИЯ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СОЦИАЛЬНО-ЭКОНОМИЧЕСКОГО РАЗВИТИЯ</a:t>
            </a:r>
            <a:br>
              <a:rPr lang="ru-RU" sz="4000" dirty="0"/>
            </a:br>
            <a:r>
              <a:rPr lang="ru-RU" sz="4000" dirty="0"/>
              <a:t>МУНИЦИПАЛЬНОГО ОБРАЗОВАНИЯ</a:t>
            </a:r>
            <a:br>
              <a:rPr lang="ru-RU" sz="4000" dirty="0"/>
            </a:br>
            <a:r>
              <a:rPr lang="ru-RU" sz="4000" dirty="0"/>
              <a:t>«НАВЛИНСКИЙ МУНИЦИПАЛЬНЫЙ РАЙОН»</a:t>
            </a:r>
            <a:br>
              <a:rPr lang="ru-RU" sz="4000" dirty="0"/>
            </a:br>
            <a:r>
              <a:rPr lang="ru-RU" sz="4000" dirty="0"/>
              <a:t>2019-2030 года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979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825" y="548680"/>
            <a:ext cx="8229600" cy="629816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Основные приоритетные направления Стратегии, направленные на достижение миссии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3352" y="1167206"/>
            <a:ext cx="11640616" cy="52937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5. Внедрение модели устойчивого эколого-ориентированного развития, которая предполагает сохранение и преумножение уникального природного капитала для будущих поколений.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6. Создание современной системы управления социально-экономическим развитием Навлинского района на основе лучших отечественных и зарубежных практик, включая реализацию концепций умного, открытого, бережливого и цифрового района и др.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7. Создание наилучших условий для развития экспортной деятельности, включение ключевых предприятий Навлинского района в межрегиональные и международные производственные цепочки.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8. Создание условий для становления Навлинского района как логистического центра, привлекательного для инвестиций, обладающего существенными конкурентными преимуществами по сравнению с соседними районами.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18996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764704"/>
            <a:ext cx="8229600" cy="629816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Приоритетные задачи развития Навлинского района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7368" y="1595021"/>
            <a:ext cx="11305256" cy="52629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ru-RU" sz="2800" dirty="0"/>
              <a:t>1. Достижение экономической и социальной стабильности.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/>
              <a:t> 2. Формирование эффективного конкурентоспособного промышленного и сельскохозяйственного производства.</a:t>
            </a:r>
          </a:p>
          <a:p>
            <a:pPr lvl="0"/>
            <a:r>
              <a:rPr lang="ru-RU" sz="2800" dirty="0"/>
              <a:t> </a:t>
            </a:r>
          </a:p>
          <a:p>
            <a:pPr lvl="0"/>
            <a:r>
              <a:rPr lang="ru-RU" sz="2800" dirty="0"/>
              <a:t>3. Повышение производительности труда.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/>
              <a:t>4. Повышение уровня доходов населения.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/>
              <a:t>5. </a:t>
            </a:r>
            <a:r>
              <a:rPr lang="ru-RU" sz="2800" dirty="0" smtClean="0"/>
              <a:t>Создание благоприятных условий для развития субъектов малого и среднего предпринимательства.</a:t>
            </a:r>
          </a:p>
          <a:p>
            <a:pPr lvl="0"/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356734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764704"/>
            <a:ext cx="8229600" cy="629816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Приоритетные задачи развития Навлинского района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35360" y="917912"/>
            <a:ext cx="11305256" cy="59400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endParaRPr lang="ru-RU" sz="2800" dirty="0"/>
          </a:p>
          <a:p>
            <a:pPr lvl="0"/>
            <a:r>
              <a:rPr lang="ru-RU" sz="2800" dirty="0"/>
              <a:t>6. Создание условий для повышения благосостояния и качества жизни населения на основе экономического роста материальной сферы.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/>
              <a:t>7. Развитие социальной инфраструктуры и инженерного обустройства района.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/>
              <a:t>8. Увеличение объема инвестиций, обеспечение дополнительных доходов в бюджет района.</a:t>
            </a:r>
          </a:p>
          <a:p>
            <a:pPr lvl="0"/>
            <a:endParaRPr lang="ru-RU" sz="2800" dirty="0"/>
          </a:p>
          <a:p>
            <a:pPr lvl="0"/>
            <a:r>
              <a:rPr lang="ru-RU" sz="2800" dirty="0"/>
              <a:t>9. Развитие системы образования и здравоохранения</a:t>
            </a:r>
            <a:r>
              <a:rPr lang="ru-RU" sz="3600" dirty="0"/>
              <a:t>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48567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384" y="1700808"/>
            <a:ext cx="11161240" cy="4600128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2060"/>
                </a:solidFill>
              </a:rPr>
              <a:t>Первый цикл</a:t>
            </a:r>
            <a:r>
              <a:rPr lang="ru-RU" sz="2400" dirty="0">
                <a:solidFill>
                  <a:srgbClr val="002060"/>
                </a:solidFill>
              </a:rPr>
              <a:t>: реализация Указа Президента №204 в два этапа: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u="sng" dirty="0">
                <a:solidFill>
                  <a:srgbClr val="002060"/>
                </a:solidFill>
              </a:rPr>
              <a:t>1-й этап:</a:t>
            </a:r>
            <a:r>
              <a:rPr lang="ru-RU" sz="2400" b="1" dirty="0">
                <a:solidFill>
                  <a:srgbClr val="002060"/>
                </a:solidFill>
              </a:rPr>
              <a:t> (2019-2021) </a:t>
            </a:r>
            <a:r>
              <a:rPr lang="ru-RU" sz="2400" dirty="0">
                <a:solidFill>
                  <a:srgbClr val="002060"/>
                </a:solidFill>
              </a:rPr>
              <a:t>основывается на прогнозе на 2019 год и плановый период до 2021 года социально-экономического развития муниципального образования «Навлинский муниципальный район»;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u="sng" dirty="0">
                <a:solidFill>
                  <a:srgbClr val="002060"/>
                </a:solidFill>
              </a:rPr>
              <a:t>2-й этап</a:t>
            </a:r>
            <a:r>
              <a:rPr lang="ru-RU" sz="2400" b="1" dirty="0">
                <a:solidFill>
                  <a:srgbClr val="002060"/>
                </a:solidFill>
              </a:rPr>
              <a:t>: (2021-2024) </a:t>
            </a:r>
            <a:r>
              <a:rPr lang="ru-RU" sz="2400" dirty="0">
                <a:solidFill>
                  <a:srgbClr val="002060"/>
                </a:solidFill>
              </a:rPr>
              <a:t>период наиболее активной фазы реализации национальных целей и стратегических задач, подведения результатов реализации соответствующих национальных программ (проектов).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Второй цикл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u="sng" dirty="0">
                <a:solidFill>
                  <a:srgbClr val="002060"/>
                </a:solidFill>
              </a:rPr>
              <a:t>3-й: этап:</a:t>
            </a:r>
            <a:r>
              <a:rPr lang="ru-RU" sz="2400" b="1" dirty="0">
                <a:solidFill>
                  <a:srgbClr val="002060"/>
                </a:solidFill>
              </a:rPr>
              <a:t> (2025-2030) </a:t>
            </a:r>
            <a:r>
              <a:rPr lang="ru-RU" sz="2400" dirty="0">
                <a:solidFill>
                  <a:srgbClr val="002060"/>
                </a:solidFill>
              </a:rPr>
              <a:t>рефлексивный, на котором рассматриваются общие результаты реализация первого цикла (1 и 2-го этапа) реализации Стратегии и осуществляется её актуализация на новый период.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9736" y="764704"/>
            <a:ext cx="6369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Этапы реализации Стратегии</a:t>
            </a:r>
          </a:p>
        </p:txBody>
      </p:sp>
    </p:spTree>
    <p:extLst>
      <p:ext uri="{BB962C8B-B14F-4D97-AF65-F5344CB8AC3E}">
        <p14:creationId xmlns:p14="http://schemas.microsoft.com/office/powerpoint/2010/main" val="2034010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368" y="1700808"/>
            <a:ext cx="11593288" cy="460851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b="1" cap="small" dirty="0"/>
              <a:t>Приоритетное направление «Человеческий капитал и социальная сфера»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>
                <a:solidFill>
                  <a:srgbClr val="002060"/>
                </a:solidFill>
              </a:rPr>
              <a:t>1. Образование 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2. Здравоохранение.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3. Демография.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4. Физкультура и спорт.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5. Молодежная политика.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6. Культура, историко-культурное наследие.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cap="small" dirty="0">
                <a:solidFill>
                  <a:srgbClr val="002060"/>
                </a:solidFill>
              </a:rPr>
              <a:t>Приоритетное направление "Умный АПК"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cap="small" dirty="0">
                <a:solidFill>
                  <a:srgbClr val="002060"/>
                </a:solidFill>
              </a:rPr>
              <a:t>Приоритетное направление «Пространственное развитие»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7. Сельские территории.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8. Транспортная связанность.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9. Безопасность жизнедеятельности.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10. Туристско-рекреационный кластер.</a:t>
            </a: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865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368" y="1340768"/>
            <a:ext cx="11593288" cy="496855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cap="small" dirty="0"/>
              <a:t>Приоритетное направление «Человеческий капитал и социальная сфера»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2060"/>
                </a:solidFill>
              </a:rPr>
              <a:t>11. Развитие современных форматов торговли.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12. Управление отходами.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13. Зеленые технологии, возобновляемая энергетика.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14. Жилищно-коммунальное хозяйство.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cap="small" dirty="0">
                <a:solidFill>
                  <a:srgbClr val="002060"/>
                </a:solidFill>
              </a:rPr>
              <a:t>Приоритетное направление "Инвестиции"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15. Инвестиционный климат и качество деловой среды.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16. Развитие массового предпринимательства.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17. Инфраструктура для инвестиций и привлечения высококвалифицированных кадров.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cap="small" dirty="0">
                <a:solidFill>
                  <a:srgbClr val="002060"/>
                </a:solidFill>
              </a:rPr>
              <a:t>Приоритетное направление "Современное управление"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18. Цифровой (умный) район.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19. Открытый район.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20. Бюджетно-налоговая политика, управление региональным и муниципальным имуществом.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915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83432" y="3573016"/>
            <a:ext cx="10441160" cy="267764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СТРАТЕГИЯ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3200" dirty="0"/>
              <a:t>СОЦИАЛЬНО-ЭКОНОМИЧЕСКОГО РАЗВИТИЯ</a:t>
            </a:r>
            <a:br>
              <a:rPr lang="ru-RU" sz="3200" dirty="0"/>
            </a:br>
            <a:r>
              <a:rPr lang="ru-RU" sz="3200" dirty="0"/>
              <a:t>МУНИЦИПАЛЬНОГО ОБРАЗОВАНИЯ</a:t>
            </a:r>
            <a:br>
              <a:rPr lang="ru-RU" sz="3200" dirty="0"/>
            </a:br>
            <a:r>
              <a:rPr lang="ru-RU" sz="3200" dirty="0"/>
              <a:t>«НАВЛИНСКИЙ МУНИЦИПАЛЬНЫЙ РАЙОН»</a:t>
            </a:r>
            <a:br>
              <a:rPr lang="ru-RU" sz="3200" dirty="0"/>
            </a:br>
            <a:r>
              <a:rPr lang="ru-RU" sz="3200" dirty="0"/>
              <a:t>2019-2030 </a:t>
            </a:r>
            <a:r>
              <a:rPr lang="ru-RU" sz="3200" dirty="0" smtClean="0"/>
              <a:t>года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311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87488" y="332656"/>
            <a:ext cx="8568952" cy="64807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1 – Основные показатели реализации консервативного сценария развития Навлинского района до 2030 года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926830"/>
              </p:ext>
            </p:extLst>
          </p:nvPr>
        </p:nvGraphicFramePr>
        <p:xfrm>
          <a:off x="335360" y="1178496"/>
          <a:ext cx="11737305" cy="5589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1424"/>
                <a:gridCol w="5460195"/>
                <a:gridCol w="1342748"/>
                <a:gridCol w="1345095"/>
                <a:gridCol w="1342748"/>
                <a:gridCol w="1345095"/>
              </a:tblGrid>
              <a:tr h="285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Показатель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2030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285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Численность населения на начало года, тыс. чел.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26,58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25,77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24,79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24,66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285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Продолжительность жизни при рождении, лет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71,27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73,80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74,90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75,25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285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Обеспеченность населения врачами, на 10 тыс. чел.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22,9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850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Число воспитанников, приходящихся на 100 мест в дошкольных образовательных организациях - всего, человек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109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5666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Ввод в действие жилых домов, тыс. кв. м общей площади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1,4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0,85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0,99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1333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Объем отгруженных товаров собственного производства, выполненных работ и услуг собственными силами предприятий по всем видам экономической деятельности, млн. руб.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944,1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1014,2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1061,9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1062,4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1333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Объем отгруженных товаров собственного производства, выполненных работ и услуг собственными силами предприятий обрабатывающих производств, млн. руб.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765,2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816,3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858,1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862,4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35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033417"/>
              </p:ext>
            </p:extLst>
          </p:nvPr>
        </p:nvGraphicFramePr>
        <p:xfrm>
          <a:off x="191344" y="908721"/>
          <a:ext cx="11809311" cy="54005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06956"/>
                <a:gridCol w="5493693"/>
                <a:gridCol w="1350984"/>
                <a:gridCol w="1353347"/>
                <a:gridCol w="1350984"/>
                <a:gridCol w="1353347"/>
              </a:tblGrid>
              <a:tr h="6231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Индекс физического </a:t>
                      </a:r>
                      <a:r>
                        <a:rPr lang="ru-RU" sz="2000" dirty="0" err="1">
                          <a:effectLst/>
                        </a:rPr>
                        <a:t>объема</a:t>
                      </a:r>
                      <a:r>
                        <a:rPr lang="ru-RU" sz="2000" dirty="0">
                          <a:effectLst/>
                        </a:rPr>
                        <a:t> оборота розничной торговли, %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100,2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101,5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102,5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103,5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9347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9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Средняя номинальная начисленная заработная плата работников крупных и средних предприятий, рублей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20762,3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22353,0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23725,8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26195,3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9347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Производство сельскохозяйственной продукции в хозяйствах всех категорий, тыс. тонн: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11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10.1.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зерно (в весе после доработки)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48,5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38,1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43,4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47,9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11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10.2.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картофель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68,2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62,5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65,4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65,4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11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10.3.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молоко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0385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Выброшено в атмосферу загрязняющих веществ, отходящих от стационарных источников, тонн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142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142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141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142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9347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Дефицит бюджета по отношению к налоговым и неналоговым доходам консолидированного бюджета, %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0,0,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312024" y="116632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Продолжение таблицы 1</a:t>
            </a:r>
          </a:p>
        </p:txBody>
      </p:sp>
    </p:spTree>
    <p:extLst>
      <p:ext uri="{BB962C8B-B14F-4D97-AF65-F5344CB8AC3E}">
        <p14:creationId xmlns:p14="http://schemas.microsoft.com/office/powerpoint/2010/main" val="152115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560" y="404664"/>
            <a:ext cx="8229600" cy="41379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2 – Основные показатели реализации базового сценария развития Навлинского района до 2030 года</a:t>
            </a:r>
            <a:b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60610"/>
              </p:ext>
            </p:extLst>
          </p:nvPr>
        </p:nvGraphicFramePr>
        <p:xfrm>
          <a:off x="302373" y="1107860"/>
          <a:ext cx="11881317" cy="5756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2667"/>
                <a:gridCol w="5884808"/>
                <a:gridCol w="1359494"/>
                <a:gridCol w="1359494"/>
                <a:gridCol w="1359494"/>
                <a:gridCol w="1005360"/>
              </a:tblGrid>
              <a:tr h="327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Показатель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2030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27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Численность населения на начало года, тыс. чел.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26,58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25,86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25,33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27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Продолжительность жизни при рождении, лет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71,28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73,80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75,5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76,64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27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Обеспеченность населения врачами, на 10 тыс. чел.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22,5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9752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Число воспитанников, приходящихся на 100 мест в дошкольных образовательных организациях - всего, человек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6501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Ввод в действие жилых домов, тыс. кв. м общей площади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0,96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0,99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300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Объем отгруженных товаров собственного производства, выполненных работ и услуг собственными силами предприятий по всем видам экономической деятельности, млн. руб.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944,1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1024,8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1076,3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1076,9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3003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Объем отгруженных товаров собственного производства, выполненных работ и услуг собственными силами предприятий обрабатывающих производств, млн. руб.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765,2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826,1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875,5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883,4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9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766036"/>
              </p:ext>
            </p:extLst>
          </p:nvPr>
        </p:nvGraphicFramePr>
        <p:xfrm>
          <a:off x="407368" y="908720"/>
          <a:ext cx="11449271" cy="57762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9479"/>
                <a:gridCol w="5670817"/>
                <a:gridCol w="1310058"/>
                <a:gridCol w="1310058"/>
                <a:gridCol w="1310058"/>
                <a:gridCol w="968801"/>
              </a:tblGrid>
              <a:tr h="6905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Индекс физического объема оборота розничной торговли, %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100,2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101,9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102,9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103,9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841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Средняя номинальная начисленная заработная плата работников крупных и средних предприятий, рублей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20762,3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22354,0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12914,4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30041,9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751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Производство сельскохозяйственной продукции в хозяйствах всех категорий, тыс. тонн: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476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10.1.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зерно (в весе после доработки)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48,5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38,6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43,7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48,3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476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10.2.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картофель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68,2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63,5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65,9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66,6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476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10.3.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молоко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3427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Выброшено в атмосферу загрязняющих веществ, отходящих от стационарных источников, тонн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141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0358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Дефицит бюджета по отношению к налоговым и неналоговым доходам консолидированного бюджета, %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0,0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384032" y="15280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Продолжение таблицы 2</a:t>
            </a:r>
          </a:p>
        </p:txBody>
      </p:sp>
    </p:spTree>
    <p:extLst>
      <p:ext uri="{BB962C8B-B14F-4D97-AF65-F5344CB8AC3E}">
        <p14:creationId xmlns:p14="http://schemas.microsoft.com/office/powerpoint/2010/main" val="218042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5560" y="260648"/>
            <a:ext cx="8229600" cy="70182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Таблица 3 – Основные показатели реализации целевого сценария развития Навлинского района до 2030 года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238958"/>
              </p:ext>
            </p:extLst>
          </p:nvPr>
        </p:nvGraphicFramePr>
        <p:xfrm>
          <a:off x="263352" y="1094772"/>
          <a:ext cx="11377263" cy="576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3948"/>
                <a:gridCol w="5296039"/>
                <a:gridCol w="1301819"/>
                <a:gridCol w="1301819"/>
                <a:gridCol w="1301819"/>
                <a:gridCol w="1301819"/>
              </a:tblGrid>
              <a:tr h="269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Показатель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2017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2025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2030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269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Численность населения на начало года, тыс. чел.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26,58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25,99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25,36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25,39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269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Продолжительность жизни при рождении, лет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71,27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73,80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76,10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78,02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269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Обеспеченность населения врачами, на 10 тыс. чел.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21,1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22,5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23,4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8024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Число воспитанников, приходящихся на 100 мест в дошкольных образовательных организациях - всего, человек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114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103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5349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Ввод в действие жилых домов, тыс. кв. м общей площади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0,99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0,99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06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Объем отгруженных товаров собственного производства, выполненных работ и услуг собственными силами предприятий по всем видам экономической деятельности, млн. руб.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944,1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1025,5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1078,0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1078,6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0699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Объем отгруженных товаров собственного производства, выполненных работ и услуг собственными силами предприятий обрабатывающих производств, млн. руб.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765,2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826,6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876,4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883,4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61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332929"/>
              </p:ext>
            </p:extLst>
          </p:nvPr>
        </p:nvGraphicFramePr>
        <p:xfrm>
          <a:off x="191344" y="908718"/>
          <a:ext cx="11593287" cy="55839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0542"/>
                <a:gridCol w="5396597"/>
                <a:gridCol w="1326537"/>
                <a:gridCol w="1326537"/>
                <a:gridCol w="1326537"/>
                <a:gridCol w="1326537"/>
              </a:tblGrid>
              <a:tr h="659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8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Индекс физического </a:t>
                      </a:r>
                      <a:r>
                        <a:rPr lang="ru-RU" sz="2000" dirty="0" err="1">
                          <a:effectLst/>
                        </a:rPr>
                        <a:t>объема</a:t>
                      </a:r>
                      <a:r>
                        <a:rPr lang="ru-RU" sz="2000" dirty="0">
                          <a:effectLst/>
                        </a:rPr>
                        <a:t> оборота розничной торговли, %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100,2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102,1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103,6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105,1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988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9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Средняя номинальная начисленная заработная плата работников крупных и средних предприятий, рублей 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20762,3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22803,0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26950,7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31243,3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659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Производство сельскохозяйственной продукции в хозяйствах всех категорий, тыс. тонн: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31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10.1.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зерно (в весе после доработки)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48,5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38,9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43,9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48,5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31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10.2.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картофель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68,2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63,7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66,3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67,3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331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10.3.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молоко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5,4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5,5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5,6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10377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11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Выброшено в атмосферу загрязняющих веществ, отходящих от стационарных источников, тонн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142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142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140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140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  <a:tr h="9885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12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Дефицит бюджета по отношению к налоговым и неналоговым доходам консолидированного бюджета, %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0,0</a:t>
                      </a:r>
                      <a:endParaRPr lang="ru-RU" sz="200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0,0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384032" y="116632"/>
            <a:ext cx="3888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Продолжение таблицы 3</a:t>
            </a:r>
          </a:p>
        </p:txBody>
      </p:sp>
    </p:spTree>
    <p:extLst>
      <p:ext uri="{BB962C8B-B14F-4D97-AF65-F5344CB8AC3E}">
        <p14:creationId xmlns:p14="http://schemas.microsoft.com/office/powerpoint/2010/main" val="2123973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6688" y="980728"/>
            <a:ext cx="10972800" cy="1069848"/>
          </a:xfrm>
        </p:spPr>
        <p:txBody>
          <a:bodyPr>
            <a:normAutofit/>
          </a:bodyPr>
          <a:lstStyle/>
          <a:p>
            <a:pPr algn="r"/>
            <a:r>
              <a:rPr lang="ru-RU" sz="3200" dirty="0">
                <a:solidFill>
                  <a:schemeClr val="bg1"/>
                </a:solidFill>
              </a:rPr>
              <a:t>Миссия Навлинского района</a:t>
            </a:r>
            <a:br>
              <a:rPr lang="ru-RU" sz="32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973" y="2204864"/>
            <a:ext cx="115212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НЕПРЕРЫВНОЕ ПОВЫШЕНИЕ КАЧЕСТВА ЖИЗНИ НАСЕЛЕНИЯ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НАВЛИНСКОГО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В УСЛОВИЯХ ФОРМИРОВАНИЯ РАЗВИТОЙ ЭКОНОМИКИ, ОСНОВАННОЙ НА ВЫСОКОТЕХНОЛОГИЧНЫХ ПРОИЗВОДСТВАХ, </a:t>
            </a:r>
            <a:r>
              <a:rPr lang="ru-RU" sz="32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НАУКОЕМКИХ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УСЛУГАХ, ЭКОЛОГИЧЕСКИ ЧИСТОМ АГРОПРОМЫШЛЕННОМ КОМПЛЕКСЕ, ВНЕДРЕНИЯ  ПЕРЕДОВЫХ ИНФОРМАЦИОННЫХ ТЕХНОЛОГИЙ ВО ВСЕ СФЕРЫ ЖИЗНЕОБЕСПЕЧЕНИЯ.</a:t>
            </a:r>
          </a:p>
          <a:p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1837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0825" y="548680"/>
            <a:ext cx="8229600" cy="629816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Основные приоритетные направления Стратегии, направленные на достижение миссии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3352" y="1167206"/>
            <a:ext cx="11640616" cy="53245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sz="2000" dirty="0"/>
              <a:t>Создание условий для всестороннего развития и самореализации человека, обеспечение потребностей в области образования, здравоохранения, культуры, спорта и социальной поддержки.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2. Создание современных высокотехнологичных производств, обеспечение развития традиционных отраслей промышленности и услуг, развитие предпринимательства, внедрение новейших технологий.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3. Развитие прогрессивного АПК на основе развития и внедрения высокоэффективных и инновационных технологий, производстве продукции с высокой добавленной стоимостью. </a:t>
            </a:r>
          </a:p>
          <a:p>
            <a:pPr lvl="0" algn="just"/>
            <a:endParaRPr lang="ru-RU" sz="2000" dirty="0"/>
          </a:p>
          <a:p>
            <a:pPr lvl="0" algn="just"/>
            <a:r>
              <a:rPr lang="ru-RU" sz="2000" dirty="0"/>
              <a:t> 4. Создание условий, обеспечивающих сбалансированное пространственное развитие Навлинского района, включая возрождение малых населенных пунктов муниципалитета, развитие транспортной доступности для удаленных пунктов Навлинского района.</a:t>
            </a:r>
          </a:p>
          <a:p>
            <a:pPr lvl="0"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97732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76</TotalTime>
  <Words>1129</Words>
  <Application>Microsoft Office PowerPoint</Application>
  <PresentationFormat>Произвольный</PresentationFormat>
  <Paragraphs>338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Ион (конференц-зал)</vt:lpstr>
      <vt:lpstr>СТРАТЕГИЯ СОЦИАЛЬНО-ЭКОНОМИЧЕСКОГО РАЗВИТИЯ МУНИЦИПАЛЬНОГО ОБРАЗОВАНИЯ «НАВЛИНСКИЙ МУНИЦИПАЛЬНЫЙ РАЙОН» 2019-2030 года </vt:lpstr>
      <vt:lpstr>Таблица 1 – Основные показатели реализации консервативного сценария развития Навлинского района до 2030 года</vt:lpstr>
      <vt:lpstr>Презентация PowerPoint</vt:lpstr>
      <vt:lpstr>Таблица 2 – Основные показатели реализации базового сценария развития Навлинского района до 2030 года </vt:lpstr>
      <vt:lpstr>Презентация PowerPoint</vt:lpstr>
      <vt:lpstr>Таблица 3 – Основные показатели реализации целевого сценария развития Навлинского района до 2030 года </vt:lpstr>
      <vt:lpstr>Презентация PowerPoint</vt:lpstr>
      <vt:lpstr>Миссия Навлинского района </vt:lpstr>
      <vt:lpstr>Основные приоритетные направления Стратегии, направленные на достижение миссии</vt:lpstr>
      <vt:lpstr>Основные приоритетные направления Стратегии, направленные на достижение миссии</vt:lpstr>
      <vt:lpstr>Приоритетные задачи развития Навлинского района </vt:lpstr>
      <vt:lpstr>Приоритетные задачи развития Навлинского района </vt:lpstr>
      <vt:lpstr>  Первый цикл: реализация Указа Президента №204 в два этапа: 1-й этап: (2019-2021) основывается на прогнозе на 2019 год и плановый период до 2021 года социально-экономического развития муниципального образования «Навлинский муниципальный район»; 2-й этап: (2021-2024) период наиболее активной фазы реализации национальных целей и стратегических задач, подведения результатов реализации соответствующих национальных программ (проектов). Второй цикл 3-й: этап: (2025-2030) рефлексивный, на котором рассматриваются общие результаты реализация первого цикла (1 и 2-го этапа) реализации Стратегии и осуществляется её актуализация на новый период. </vt:lpstr>
      <vt:lpstr>Приоритетное направление «Человеческий капитал и социальная сфера» 1. Образование  2. Здравоохранение. 3. Демография. 4. Физкультура и спорт. 5. Молодежная политика. 6. Культура, историко-культурное наследие. Приоритетное направление "Умный АПК" Приоритетное направление «Пространственное развитие» 7. Сельские территории. 8. Транспортная связанность. 9. Безопасность жизнедеятельности. 10. Туристско-рекреационный кластер. </vt:lpstr>
      <vt:lpstr>Приоритетное направление «Человеческий капитал и социальная сфера»  11. Развитие современных форматов торговли. 12. Управление отходами. 13. Зеленые технологии, возобновляемая энергетика. 14. Жилищно-коммунальное хозяйство. Приоритетное направление "Инвестиции" 15. Инвестиционный климат и качество деловой среды. 16. Развитие массового предпринимательства. 17. Инфраструктура для инвестиций и привлечения высококвалифицированных кадров. Приоритетное направление "Современное управление" 18. Цифровой (умный) район. 19. Открытый район. 20. Бюджетно-налоговая политика, управление региональным и муниципальным имуществом. </vt:lpstr>
      <vt:lpstr>СТРАТЕГИЯ СОЦИАЛЬНО-ЭКОНОМИЧЕСКОГО РАЗВИТИЯ МУНИЦИПАЛЬНОГО ОБРАЗОВАНИЯ «НАВЛИНСКИЙ МУНИЦИПАЛЬНЫЙ РАЙОН» 2019-2030 года    СПАСИБО ЗА ВНИМАНИЕ!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СТРАТЕГИЯ СОЦИАЛЬНО-ЭКОНОМИЧЕСКОГО РАЗВИТИЯ МУНИЦИПАЛЬНОГО ОБРАЗОВАНИЯ «НАВЛИНСКИЙ МУНИЦИПАЛЬНЫЙ РАЙОН» 2019-2030 года </dc:title>
  <dc:creator>home</dc:creator>
  <cp:lastModifiedBy>home</cp:lastModifiedBy>
  <cp:revision>10</cp:revision>
  <cp:lastPrinted>2019-03-01T02:35:15Z</cp:lastPrinted>
  <dcterms:created xsi:type="dcterms:W3CDTF">2019-03-01T00:46:45Z</dcterms:created>
  <dcterms:modified xsi:type="dcterms:W3CDTF">2019-03-03T10:10:14Z</dcterms:modified>
</cp:coreProperties>
</file>