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1" r:id="rId3"/>
    <p:sldId id="293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22110-13D8-4799-919B-1E96118D1411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8BF81-B987-4636-AE6A-73DDF23B1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35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785918" y="2786058"/>
            <a:ext cx="633670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Обзорно-информационный материал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проведения в Брянской области мероприятий, посвященных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Всемирному дню охраны труда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по теме </a:t>
            </a:r>
            <a:r>
              <a:rPr lang="ru-RU" sz="2000" b="1" dirty="0">
                <a:solidFill>
                  <a:srgbClr val="0070C0"/>
                </a:solidFill>
                <a:latin typeface="Arial Black" pitchFamily="34" charset="0"/>
              </a:rPr>
              <a:t>«Революция в области охраны труда и техники безопасности: роль искусственного интеллекта и цифровизации на рабочем месте»</a:t>
            </a:r>
            <a:endParaRPr lang="ru-RU" altLang="ru-RU" sz="2000" dirty="0">
              <a:solidFill>
                <a:srgbClr val="0070C0"/>
              </a:solidFill>
              <a:latin typeface="Arial Black" pitchFamily="34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000" dirty="0">
              <a:solidFill>
                <a:srgbClr val="004386"/>
              </a:solidFill>
              <a:latin typeface="Arial Black" panose="020B0A04020102020204" pitchFamily="34" charset="0"/>
              <a:cs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57356" y="564357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04392" y="6209873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2025 г.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84108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ДЕПАРТАМЕНТ СОЦИАЛЬНОЙ ПОЛИТКИ И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ЗАНЯТОСТИ НАСЕЛЕНИЯ БРЯНСКОЙ ОБЛАСТИ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совместно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с АДМИНИСТРАЦИЯМИ МУНИЦИАЛЬНЫХ ОБРАЗОВАНИЙ БРЯНСКОЙ ОБЛАСТИ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1214422"/>
            <a:ext cx="861789" cy="805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8133" y="218436"/>
            <a:ext cx="864097" cy="876099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857356" y="242886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Всемирный день охраны труда 2024-тема определен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undefined">
            <a:extLst>
              <a:ext uri="{FF2B5EF4-FFF2-40B4-BE49-F238E27FC236}">
                <a16:creationId xmlns:a16="http://schemas.microsoft.com/office/drawing/2014/main" xmlns="" id="{DBA9D647-4BC2-5DC4-D8EC-F12A972ADA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8133" y="260649"/>
            <a:ext cx="864098" cy="87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3D3E644-FF0F-ABDE-10F2-A1C94B5220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9175" y="142852"/>
            <a:ext cx="864097" cy="87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785918" y="2786058"/>
            <a:ext cx="63367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>
                <a:solidFill>
                  <a:srgbClr val="004386"/>
                </a:solidFill>
                <a:latin typeface="Arial Black" panose="020B0A04020102020204" pitchFamily="34" charset="0"/>
                <a:cs typeface="Arial" charset="0"/>
              </a:rPr>
              <a:t>Картинка с символичной достопримечательностью  МО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000" dirty="0">
              <a:solidFill>
                <a:srgbClr val="004386"/>
              </a:solidFill>
              <a:latin typeface="Arial Black" panose="020B0A04020102020204" pitchFamily="34" charset="0"/>
              <a:cs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85918" y="6286520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15097" y="2515098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84108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Навлинское муниципальное образование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857356" y="242886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1B8460E-EA12-0B30-CC72-42EE1E960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514" y="1190223"/>
            <a:ext cx="861789" cy="8051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EBA864D-70CB-8D51-3D16-561B112C16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2500306"/>
            <a:ext cx="3068548" cy="18573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74C6D93-3718-27AD-1351-19D4AB4CD8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2500306"/>
            <a:ext cx="2571768" cy="188284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B91603D6-ED65-8B70-B5F9-33026C2DFF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4357694"/>
            <a:ext cx="5657018" cy="185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СОВЕЩАНИЕ ПО ПОЖАРНОЙ БЕЗОПАСНОСТИ В АДМИНИСТРАЦИИ РАЙОНА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1472" y="1428736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Вставляете фотоматериалы и подписываете, где проходило, кто принимал участие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60032" y="1959442"/>
            <a:ext cx="4141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администрации района прошло совещание по пожарной безопасности</a:t>
            </a:r>
            <a:r>
              <a:rPr lang="ru-RU" sz="1400" b="1" dirty="0"/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10" y="4572008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Вставляете фотоматериалы и подписываете, где проходило, кто принимал участие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15074" y="4572008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B0F8547-8AC2-B088-703B-8332E66A0D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28736"/>
            <a:ext cx="4644008" cy="31432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AF5F17B-FBD2-406F-160A-00FEB7FB3A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391584" y="3113472"/>
            <a:ext cx="2996952" cy="449210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4A2E7859-98CC-8FAC-AF8F-70D7FBB97E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8" y="4572008"/>
            <a:ext cx="4644008" cy="2285992"/>
          </a:xfrm>
          <a:prstGeom prst="rect">
            <a:avLst/>
          </a:prstGeom>
        </p:spPr>
      </p:pic>
      <p:pic>
        <p:nvPicPr>
          <p:cNvPr id="15" name="Рисунок 14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Субботник ГБУ КЦСОН Навлинского района</a:t>
            </a: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1472" y="1428736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2204864"/>
            <a:ext cx="370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рамках декады охраны труда субботник ГБУ КЦСОН Навлинского района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0FF2FB7-0507-AD42-52AA-B7844E373C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775" y="1357298"/>
            <a:ext cx="4472238" cy="25717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B926CCB-46BF-F855-ADEB-CB62E5D882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143381"/>
            <a:ext cx="3643338" cy="261218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6968BD3-EA04-66B7-7928-1E69C21540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124" y="4214818"/>
            <a:ext cx="3630288" cy="2456401"/>
          </a:xfrm>
          <a:prstGeom prst="rect">
            <a:avLst/>
          </a:prstGeom>
        </p:spPr>
      </p:pic>
      <p:pic>
        <p:nvPicPr>
          <p:cNvPr id="13" name="Рисунок 12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Мероприятие награждения рабочих АО «Навлинский завод «Промсвязь»</a:t>
            </a: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211960" y="1988841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Вручение грамот за отличный труд  работникам завода АО «Навлинский завод «Промсвязь»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15074" y="4572008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Вставляете фотоматериалы и подписываете, где проходило, кто принимал участие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9F825C7-81E7-A50B-3D9D-456F082EC2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086" y="1676201"/>
            <a:ext cx="3372295" cy="253861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756E942-8CCE-9FF7-69F0-9DD5EAD211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1934" y="3559469"/>
            <a:ext cx="5072066" cy="30651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780D59F-1F3E-9235-D4AA-7BE339BF6C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602" y="4412869"/>
            <a:ext cx="3396142" cy="2284217"/>
          </a:xfrm>
          <a:prstGeom prst="rect">
            <a:avLst/>
          </a:prstGeom>
        </p:spPr>
      </p:pic>
      <p:pic>
        <p:nvPicPr>
          <p:cNvPr id="10" name="Рисунок 9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47564" y="195832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Мотокросс в поселке Навля «</a:t>
            </a:r>
            <a:r>
              <a:rPr lang="ru-RU" b="1" dirty="0" err="1">
                <a:solidFill>
                  <a:schemeClr val="bg1"/>
                </a:solidFill>
              </a:rPr>
              <a:t>Корсекин</a:t>
            </a:r>
            <a:r>
              <a:rPr lang="ru-RU" b="1" dirty="0">
                <a:solidFill>
                  <a:schemeClr val="bg1"/>
                </a:solidFill>
              </a:rPr>
              <a:t> лог»</a:t>
            </a: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932040" y="205076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Администрацией Навлинского района в рамках проведения Всемирного дня охраны труда проведен мотокросс.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709BC3F-2521-549A-05CD-7F9EF92828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979" y="2050769"/>
            <a:ext cx="3972058" cy="330705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A3D3A53-DE18-588B-EEFB-94C7A60A4F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429000"/>
            <a:ext cx="4419589" cy="2643207"/>
          </a:xfrm>
          <a:prstGeom prst="rect">
            <a:avLst/>
          </a:prstGeom>
        </p:spPr>
      </p:pic>
      <p:pic>
        <p:nvPicPr>
          <p:cNvPr id="11" name="Рисунок 10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1857356" y="5857892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-2515097" y="2515098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212684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/>
              <a:t>С целью привлечения внимания работодателей к важности проблем охраны труда в период с 1 по 30 апреля 2025 года на территории района проводилась областная акция, посвященная Всемир­ному дню охраны труда. В организациях района были проведены мероприятия, направленные на создание здоровых условий труда на рабочих местах, снижению риска производственного травматизма и профзаболеваний, продвижению культуры и пропаганды безопасного труда. 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857356" y="242886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976411" y="2500308"/>
            <a:ext cx="643481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/>
              <a:t> </a:t>
            </a:r>
            <a:r>
              <a:rPr lang="ru-RU" sz="1400" dirty="0"/>
              <a:t>Целями каждого работодателя в области ОТ, в соответствии с Конституцией РФ, являются: </a:t>
            </a:r>
          </a:p>
          <a:p>
            <a:pPr marL="342900" indent="-342900" algn="just">
              <a:buAutoNum type="arabicPeriod"/>
            </a:pPr>
            <a:r>
              <a:rPr lang="ru-RU" sz="1400" dirty="0"/>
              <a:t>Обеспечить приоритет охраны труда и здоровья работающих в процессе выполнения ими своих обязанностей перед получением прибыли, лидирующих позиций на рынке и т.п. </a:t>
            </a:r>
          </a:p>
          <a:p>
            <a:pPr algn="just"/>
            <a:r>
              <a:rPr lang="ru-RU" sz="1400" dirty="0"/>
              <a:t>2.    При невозможности полного исключения аварий и травматизма стремиться к                                         их предотвращению – путем профилактических мер и обучения персонала по действиям при нештатных ситуациях. </a:t>
            </a:r>
          </a:p>
          <a:p>
            <a:pPr algn="just"/>
            <a:r>
              <a:rPr lang="ru-RU" sz="1400" dirty="0"/>
              <a:t>3. Снижать риск развития профессиональных заболеваний за счет своевременного лабораторно-инструментального контроля в рамках СУОТ и, особенно, – за счет производственного санитарно-эпидемиологического контроля. </a:t>
            </a:r>
          </a:p>
          <a:p>
            <a:pPr algn="just"/>
            <a:r>
              <a:rPr lang="ru-RU" sz="1400" dirty="0"/>
              <a:t>        Чтобы выполнить эти трудные, но достижимые цели, работодатель должен взять на себя обязательства, по выполнению которых можно судить о том, что Политика в области охраны труда реализуется, а не остается лишь лозунгом.</a:t>
            </a:r>
          </a:p>
        </p:txBody>
      </p:sp>
      <p:pic>
        <p:nvPicPr>
          <p:cNvPr id="12" name="Рисунок 11" descr="undefined">
            <a:extLst>
              <a:ext uri="{FF2B5EF4-FFF2-40B4-BE49-F238E27FC236}">
                <a16:creationId xmlns:a16="http://schemas.microsoft.com/office/drawing/2014/main" xmlns="" id="{722C63E6-2440-BA0B-03D7-730C39CB3E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900" y="357166"/>
            <a:ext cx="714380" cy="883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756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363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Zhuneva_VV</dc:creator>
  <cp:lastModifiedBy>Starovoitova</cp:lastModifiedBy>
  <cp:revision>110</cp:revision>
  <dcterms:created xsi:type="dcterms:W3CDTF">2023-04-14T05:17:09Z</dcterms:created>
  <dcterms:modified xsi:type="dcterms:W3CDTF">2025-05-14T12:13:34Z</dcterms:modified>
</cp:coreProperties>
</file>